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98" r:id="rId18"/>
    <p:sldId id="299" r:id="rId19"/>
    <p:sldId id="300" r:id="rId20"/>
    <p:sldId id="301" r:id="rId21"/>
    <p:sldId id="302" r:id="rId22"/>
    <p:sldId id="305" r:id="rId23"/>
    <p:sldId id="303" r:id="rId24"/>
    <p:sldId id="304" r:id="rId25"/>
    <p:sldId id="272" r:id="rId26"/>
    <p:sldId id="275" r:id="rId27"/>
    <p:sldId id="274" r:id="rId28"/>
    <p:sldId id="276" r:id="rId29"/>
    <p:sldId id="273" r:id="rId30"/>
    <p:sldId id="277" r:id="rId31"/>
    <p:sldId id="278" r:id="rId32"/>
    <p:sldId id="279" r:id="rId33"/>
    <p:sldId id="306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339" r:id="rId48"/>
    <p:sldId id="293" r:id="rId49"/>
    <p:sldId id="294" r:id="rId50"/>
    <p:sldId id="295" r:id="rId51"/>
    <p:sldId id="296" r:id="rId52"/>
    <p:sldId id="297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93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30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58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11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17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1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89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43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88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8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86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54B2-6930-4B8B-A087-DD4AE1B9E4C4}" type="datetimeFigureOut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7B41F-96EC-4354-B4C2-566E3270BF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185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4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1045511" cy="45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1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9"/>
            <a:ext cx="10739907" cy="3508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4965"/>
            <a:ext cx="10250510" cy="35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519780"/>
              </p:ext>
            </p:extLst>
          </p:nvPr>
        </p:nvGraphicFramePr>
        <p:xfrm>
          <a:off x="838200" y="1815921"/>
          <a:ext cx="10778544" cy="4777583"/>
        </p:xfrm>
        <a:graphic>
          <a:graphicData uri="http://schemas.openxmlformats.org/drawingml/2006/table">
            <a:tbl>
              <a:tblPr/>
              <a:tblGrid>
                <a:gridCol w="3592848"/>
                <a:gridCol w="3592848"/>
                <a:gridCol w="3592848"/>
              </a:tblGrid>
              <a:tr h="826204">
                <a:tc>
                  <a:txBody>
                    <a:bodyPr/>
                    <a:lstStyle/>
                    <a:p>
                      <a:pPr rtl="0"/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Component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Physical State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Logical Meaning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04">
                <a:tc>
                  <a:txBody>
                    <a:bodyPr/>
                    <a:lstStyle/>
                    <a:p>
                      <a:pPr rtl="0"/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Pull-up Resistor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Pulls line to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V_dd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Default state (No Interrupt)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04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Device Gate (Open)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High Impedance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Device is idle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04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Device Gate (Closed)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Path to Ground (0V)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Device is requesting an interrupt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7335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Bus Voltage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Low (0V)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INTR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signal is sent to the processor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09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ENABLING AND DISABLING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Why Control Interrupts</a:t>
            </a:r>
            <a:r>
              <a:rPr lang="en-IN" dirty="0" smtClean="0"/>
              <a:t>?</a:t>
            </a:r>
          </a:p>
          <a:p>
            <a:pPr marL="0" indent="0" algn="just">
              <a:buNone/>
            </a:pPr>
            <a:r>
              <a:rPr lang="en-US" dirty="0"/>
              <a:t>Programmers need to enable or disable interrupts for two main reasons:</a:t>
            </a:r>
          </a:p>
          <a:p>
            <a:pPr algn="just"/>
            <a:r>
              <a:rPr lang="en-US" b="1" dirty="0"/>
              <a:t>Logic Control:</a:t>
            </a:r>
            <a:r>
              <a:rPr lang="en-US" dirty="0"/>
              <a:t> An interrupt from a printer is only useful if there is actually data ready to be printed.</a:t>
            </a:r>
          </a:p>
          <a:p>
            <a:pPr algn="just"/>
            <a:r>
              <a:rPr lang="en-US" b="1" dirty="0"/>
              <a:t>Atomicity:</a:t>
            </a:r>
            <a:r>
              <a:rPr lang="en-US" dirty="0"/>
              <a:t> Some sequences of instructions must be completed without interference (e.g., updating a shared data table) to prevent data </a:t>
            </a:r>
            <a:r>
              <a:rPr lang="en-US" dirty="0" smtClean="0"/>
              <a:t>corruption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Preventing Infinite Interrupt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75513" cy="4600933"/>
          </a:xfrm>
        </p:spPr>
        <p:txBody>
          <a:bodyPr/>
          <a:lstStyle/>
          <a:p>
            <a:pPr algn="just"/>
            <a:r>
              <a:rPr lang="en-US" dirty="0"/>
              <a:t>If a device pulls the interrupt line low (active) and the processor jumps to the service routine, the line is </a:t>
            </a:r>
            <a:r>
              <a:rPr lang="en-US" b="1" dirty="0"/>
              <a:t>still active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Without </a:t>
            </a:r>
            <a:r>
              <a:rPr lang="en-US" dirty="0"/>
              <a:t>a control mechanism, the processor would immediately interrupt itself again, </a:t>
            </a:r>
            <a:r>
              <a:rPr lang="en-US" dirty="0" smtClean="0"/>
              <a:t>creating </a:t>
            </a:r>
            <a:r>
              <a:rPr lang="en-US" dirty="0"/>
              <a:t>an infinite </a:t>
            </a:r>
            <a:r>
              <a:rPr lang="en-US" dirty="0" smtClean="0"/>
              <a:t>loop.</a:t>
            </a:r>
          </a:p>
          <a:p>
            <a:pPr algn="just"/>
            <a:r>
              <a:rPr lang="en-US" dirty="0"/>
              <a:t>three hardware/software solutions to this</a:t>
            </a:r>
            <a:r>
              <a:rPr lang="en-US" dirty="0" smtClean="0"/>
              <a:t>:</a:t>
            </a:r>
          </a:p>
          <a:p>
            <a:pPr lvl="1"/>
            <a:r>
              <a:rPr lang="en-US" sz="2600" dirty="0"/>
              <a:t>Option A: Software Disabling</a:t>
            </a:r>
          </a:p>
          <a:p>
            <a:pPr lvl="1"/>
            <a:r>
              <a:rPr lang="en-US" sz="2600" dirty="0"/>
              <a:t>Option B: Automatic Hardware Disabling</a:t>
            </a:r>
          </a:p>
          <a:p>
            <a:pPr lvl="1"/>
            <a:r>
              <a:rPr lang="en-US" sz="2600" dirty="0"/>
              <a:t>Option C: Edge-Triggered Interrupts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48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A: Software Disabling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processor </a:t>
            </a:r>
            <a:r>
              <a:rPr lang="en-US" dirty="0"/>
              <a:t>is designed to ignore the interrupt line for </a:t>
            </a:r>
            <a:r>
              <a:rPr lang="en-US" dirty="0" smtClean="0"/>
              <a:t>exactly </a:t>
            </a:r>
            <a:r>
              <a:rPr lang="en-US" dirty="0"/>
              <a:t>one instruction cycle after jumping to the service </a:t>
            </a:r>
            <a:r>
              <a:rPr lang="en-US" dirty="0" smtClean="0"/>
              <a:t>routine.</a:t>
            </a:r>
          </a:p>
          <a:p>
            <a:r>
              <a:rPr lang="en-US" dirty="0" smtClean="0"/>
              <a:t>The </a:t>
            </a:r>
            <a:r>
              <a:rPr lang="en-US" dirty="0"/>
              <a:t>first instruction of the routine is Interrupt-disable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last instruction (before returning) is Interrupt-enable.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04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B: Automatic Hardware Disabling (Most Common)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processor automatically handles the "lock-out" as part of the interrupt sequence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Processor Status (PS) register contains an Interrupt-enable bit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</a:t>
            </a:r>
            <a:r>
              <a:rPr lang="en-US" dirty="0"/>
              <a:t>an interrupt occurs, the current PS (with the bit set to 1) is saved on the stack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processor automatically clears the Interrupt-enable bit to 0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</a:t>
            </a:r>
            <a:r>
              <a:rPr lang="en-US" dirty="0"/>
              <a:t>the Return-from-interrupt instruction runs, it pops the old PS off the stack, which restores the bit to 1 and re-enables interrupts.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172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 C: Edge-Triggered </a:t>
            </a:r>
            <a:r>
              <a:rPr lang="en-US" b="1" dirty="0" smtClean="0"/>
              <a:t>Interrupts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</a:t>
            </a:r>
            <a:r>
              <a:rPr lang="en-US" dirty="0"/>
              <a:t>of looking at the </a:t>
            </a:r>
            <a:r>
              <a:rPr lang="en-US" i="1" dirty="0"/>
              <a:t>level</a:t>
            </a:r>
            <a:r>
              <a:rPr lang="en-US" dirty="0"/>
              <a:t> of the signal (is it low or high?), the processor's hardware only reacts to the </a:t>
            </a:r>
            <a:r>
              <a:rPr lang="en-US" b="1" dirty="0"/>
              <a:t>leading edge</a:t>
            </a:r>
            <a:r>
              <a:rPr lang="en-US" dirty="0"/>
              <a:t> (the moment the signal changes from high to low).</a:t>
            </a:r>
          </a:p>
          <a:p>
            <a:r>
              <a:rPr lang="en-US" dirty="0"/>
              <a:t>Even if the device keeps the line low for a long time, the processor only "sees" the request once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Standard Interrupt Sequence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568881"/>
              </p:ext>
            </p:extLst>
          </p:nvPr>
        </p:nvGraphicFramePr>
        <p:xfrm>
          <a:off x="206061" y="1468191"/>
          <a:ext cx="11809929" cy="5280336"/>
        </p:xfrm>
        <a:graphic>
          <a:graphicData uri="http://schemas.openxmlformats.org/drawingml/2006/table">
            <a:tbl>
              <a:tblPr/>
              <a:tblGrid>
                <a:gridCol w="888643"/>
                <a:gridCol w="7804597"/>
                <a:gridCol w="3116689"/>
              </a:tblGrid>
              <a:tr h="516858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Step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Action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Party Responsible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858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Raise interrupt request signal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I/O Device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324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Suspend current program execution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Processor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324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Disable further interrupts (update PS register)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Processor Hardware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324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Acknowledge: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Tell device "I heard you" (signal deactivates)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Processor/Bus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324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Execute the 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Interrupt-Service Routine (ISR)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Software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324">
                <a:tc>
                  <a:txBody>
                    <a:bodyPr/>
                    <a:lstStyle/>
                    <a:p>
                      <a:pPr algn="ctr"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Re-enable interrupts and resume original program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Processor (via Return instruction)</a:t>
                      </a:r>
                    </a:p>
                  </a:txBody>
                  <a:tcPr marL="114109" marR="114109" marT="76072" marB="7607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3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</a:t>
            </a:r>
            <a:r>
              <a:rPr lang="en-IN" dirty="0" smtClean="0"/>
              <a:t>MULTIPLE </a:t>
            </a:r>
            <a:r>
              <a:rPr lang="en-IN" dirty="0"/>
              <a:t>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multiple devices share a single interrupt line, the processor faces the "ambiguity problem": it knows </a:t>
            </a:r>
            <a:r>
              <a:rPr lang="en-US" i="1" dirty="0"/>
              <a:t>someone</a:t>
            </a:r>
            <a:r>
              <a:rPr lang="en-US" dirty="0"/>
              <a:t> called for help, but it doesn't know </a:t>
            </a:r>
            <a:r>
              <a:rPr lang="en-US" i="1" dirty="0"/>
              <a:t>who</a:t>
            </a:r>
            <a:r>
              <a:rPr lang="en-US" dirty="0"/>
              <a:t> or </a:t>
            </a:r>
            <a:r>
              <a:rPr lang="en-US" i="1" dirty="0"/>
              <a:t>where</a:t>
            </a:r>
            <a:r>
              <a:rPr lang="en-US" dirty="0"/>
              <a:t> their specific service routine is located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1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744"/>
            <a:ext cx="10515600" cy="1325563"/>
          </a:xfrm>
        </p:spPr>
        <p:txBody>
          <a:bodyPr/>
          <a:lstStyle/>
          <a:p>
            <a:r>
              <a:rPr lang="en-IN" dirty="0"/>
              <a:t>ACCESSING I/O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3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The Single-Bus Structure</a:t>
            </a:r>
          </a:p>
          <a:p>
            <a:pPr lvl="1"/>
            <a:r>
              <a:rPr lang="en-US" sz="2800" dirty="0"/>
              <a:t>In a standard computer architecture, the processor, memory, and I/O devices all connect to a </a:t>
            </a:r>
            <a:r>
              <a:rPr lang="en-US" sz="2800" b="1" dirty="0"/>
              <a:t>single bus</a:t>
            </a:r>
            <a:r>
              <a:rPr lang="en-US" sz="2800" dirty="0"/>
              <a:t>. This bus acts as a shared highway for information and consists of three types of lines:</a:t>
            </a:r>
          </a:p>
          <a:p>
            <a:pPr lvl="1"/>
            <a:r>
              <a:rPr lang="en-US" sz="2800" b="1" dirty="0"/>
              <a:t>Address Lines:</a:t>
            </a:r>
            <a:r>
              <a:rPr lang="en-US" sz="2800" dirty="0"/>
              <a:t> Used to identify a specific device or memory location.</a:t>
            </a:r>
          </a:p>
          <a:p>
            <a:pPr lvl="1"/>
            <a:r>
              <a:rPr lang="en-US" sz="2800" b="1" dirty="0"/>
              <a:t>Data Lines</a:t>
            </a:r>
            <a:r>
              <a:rPr lang="en-US" sz="2800" b="1" dirty="0" smtClean="0"/>
              <a:t>:</a:t>
            </a:r>
            <a:endParaRPr lang="en-US" sz="2800" dirty="0"/>
          </a:p>
          <a:p>
            <a:pPr lvl="1"/>
            <a:r>
              <a:rPr lang="en-US" sz="2800" b="1" dirty="0"/>
              <a:t>Control Lines:</a:t>
            </a:r>
            <a:r>
              <a:rPr lang="en-US" sz="2800" dirty="0"/>
              <a:t> Used to send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                  commands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3609976"/>
            <a:ext cx="4941865" cy="3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1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Polling (The Software Solution)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Polling is the simplest method for identifying the source of an interrupt.</a:t>
            </a:r>
          </a:p>
          <a:p>
            <a:pPr algn="just"/>
            <a:r>
              <a:rPr lang="en-US" b="1" dirty="0"/>
              <a:t>Mechanism:</a:t>
            </a:r>
            <a:r>
              <a:rPr lang="en-US" dirty="0"/>
              <a:t> When the processor receives an interrupt signal, it jumps to a "generic" interrupt-service routine. This routine sequentially checks the </a:t>
            </a:r>
            <a:r>
              <a:rPr lang="en-US" b="1" dirty="0"/>
              <a:t>IRQ (Interrupt Request)</a:t>
            </a:r>
            <a:r>
              <a:rPr lang="en-US" dirty="0"/>
              <a:t> bit in the status register of every I/O device.</a:t>
            </a:r>
          </a:p>
          <a:p>
            <a:pPr algn="just"/>
            <a:r>
              <a:rPr lang="en-US" b="1" dirty="0"/>
              <a:t>Decision Making:</a:t>
            </a:r>
            <a:r>
              <a:rPr lang="en-US" dirty="0"/>
              <a:t> The first device found with an IRQ bit set to 1 is serviced.</a:t>
            </a:r>
          </a:p>
          <a:p>
            <a:pPr algn="just"/>
            <a:r>
              <a:rPr lang="en-US" b="1" dirty="0"/>
              <a:t>Pros:</a:t>
            </a:r>
            <a:r>
              <a:rPr lang="en-US" dirty="0"/>
              <a:t> Very simple hardware; requires only one interrupt line.</a:t>
            </a:r>
          </a:p>
          <a:p>
            <a:pPr algn="just"/>
            <a:r>
              <a:rPr lang="en-US" b="1" dirty="0"/>
              <a:t>Cons:</a:t>
            </a:r>
            <a:r>
              <a:rPr lang="en-US" dirty="0"/>
              <a:t> Slow. The processor wastes cycles checking devices that didn't even request an interrupt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Vectored Interrupts (The Hardware Solution)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1423" cy="45622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Vectored interrupts eliminate the need for manual polling by allowing the device to identify itself immediately.</a:t>
            </a:r>
          </a:p>
          <a:p>
            <a:pPr algn="just"/>
            <a:r>
              <a:rPr lang="en-US" b="1" dirty="0"/>
              <a:t>The Interrupt Vector:</a:t>
            </a:r>
            <a:r>
              <a:rPr lang="en-US" dirty="0"/>
              <a:t> The device sends a unique code (usually 4 to 8 bits) over the data bus. The processor uses this code to find the </a:t>
            </a:r>
            <a:r>
              <a:rPr lang="en-US" b="1" dirty="0"/>
              <a:t>Interrupt Vector</a:t>
            </a:r>
            <a:r>
              <a:rPr lang="en-US" dirty="0"/>
              <a:t>, which is the starting address of that device’s specific service routine.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The Handshake:</a:t>
            </a: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dirty="0"/>
              <a:t>1. The device asserts the </a:t>
            </a:r>
            <a:r>
              <a:rPr lang="en-US" b="1" dirty="0"/>
              <a:t>INTR</a:t>
            </a:r>
            <a:r>
              <a:rPr lang="en-US" dirty="0"/>
              <a:t> line. </a:t>
            </a:r>
          </a:p>
          <a:p>
            <a:pPr marL="0" indent="0" algn="just">
              <a:buNone/>
            </a:pPr>
            <a:r>
              <a:rPr lang="en-US" dirty="0"/>
              <a:t>2. The processor finishes its current instruction. </a:t>
            </a:r>
          </a:p>
          <a:p>
            <a:pPr marL="0" indent="0" algn="just">
              <a:buNone/>
            </a:pPr>
            <a:r>
              <a:rPr lang="en-US" dirty="0"/>
              <a:t>3. The processor asserts the </a:t>
            </a:r>
            <a:r>
              <a:rPr lang="en-US" b="1" dirty="0"/>
              <a:t>INTA (Interrupt Acknowledge)</a:t>
            </a:r>
            <a:r>
              <a:rPr lang="en-US" dirty="0"/>
              <a:t> line. </a:t>
            </a:r>
          </a:p>
          <a:p>
            <a:pPr marL="0" indent="0" algn="just">
              <a:buNone/>
            </a:pPr>
            <a:r>
              <a:rPr lang="en-US" dirty="0"/>
              <a:t>4. The device "sees" the INTA and places its vector code onto the data bus. </a:t>
            </a:r>
          </a:p>
          <a:p>
            <a:pPr marL="0" indent="0" algn="just">
              <a:buNone/>
            </a:pPr>
            <a:r>
              <a:rPr lang="en-US" dirty="0"/>
              <a:t>5. The processor loads this address into the Program Counter (PC) and starts the service routine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6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Interrupt </a:t>
            </a:r>
            <a:r>
              <a:rPr lang="en-IN" dirty="0"/>
              <a:t>Nesting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3090" cy="476835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Interrupt nesting allows a high-priority device to interrupt the </a:t>
            </a:r>
            <a:r>
              <a:rPr lang="en-US" b="1" dirty="0"/>
              <a:t>service routine</a:t>
            </a:r>
            <a:r>
              <a:rPr lang="en-US" dirty="0"/>
              <a:t> of a lower-priority device.</a:t>
            </a:r>
          </a:p>
          <a:p>
            <a:pPr algn="just"/>
            <a:r>
              <a:rPr lang="en-US" b="1" dirty="0"/>
              <a:t>Why?</a:t>
            </a:r>
            <a:r>
              <a:rPr lang="en-US" dirty="0"/>
              <a:t> If the processor is busy running a long service routine for a printer and a "Real-Time Clock" sends a request, the clock might lose track of time if it has to wait.</a:t>
            </a:r>
          </a:p>
          <a:p>
            <a:pPr algn="just"/>
            <a:r>
              <a:rPr lang="en-US" b="1" dirty="0"/>
              <a:t>The Mechanism:</a:t>
            </a:r>
            <a:r>
              <a:rPr lang="en-US" dirty="0"/>
              <a:t> The processor has a </a:t>
            </a:r>
            <a:r>
              <a:rPr lang="en-US" b="1" dirty="0"/>
              <a:t>Priority Level</a:t>
            </a:r>
            <a:r>
              <a:rPr lang="en-US" dirty="0"/>
              <a:t> stored in its Processor Status (PS) register.</a:t>
            </a:r>
          </a:p>
          <a:p>
            <a:pPr lvl="1" algn="just"/>
            <a:r>
              <a:rPr lang="en-US" dirty="0"/>
              <a:t>The processor only accepts interrupts from devices with a </a:t>
            </a:r>
            <a:r>
              <a:rPr lang="en-US" b="1" dirty="0"/>
              <a:t>higher</a:t>
            </a:r>
            <a:r>
              <a:rPr lang="en-US" dirty="0"/>
              <a:t> priority than its current level.</a:t>
            </a:r>
          </a:p>
          <a:p>
            <a:pPr lvl="1" algn="just"/>
            <a:r>
              <a:rPr lang="en-US" dirty="0"/>
              <a:t>When an ISR (Interrupt Service Routine) starts, the processor raises its own priority to match that device, effectively "blocking" all devices of the same or lower </a:t>
            </a:r>
            <a:r>
              <a:rPr lang="en-US" dirty="0" smtClean="0"/>
              <a:t>priority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 vs. User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prevent a regular program from breaking the system, priority changes are restricted:</a:t>
            </a:r>
          </a:p>
          <a:p>
            <a:r>
              <a:rPr lang="en-US" b="1" dirty="0"/>
              <a:t>Supervisor Mode:</a:t>
            </a:r>
            <a:r>
              <a:rPr lang="en-US" dirty="0"/>
              <a:t> The processor is in this mode when running Operating System (OS) code. It can execute </a:t>
            </a:r>
            <a:r>
              <a:rPr lang="en-US" b="1" dirty="0"/>
              <a:t>privileged instructions</a:t>
            </a:r>
            <a:r>
              <a:rPr lang="en-US" dirty="0"/>
              <a:t> to change the priority level.</a:t>
            </a:r>
          </a:p>
          <a:p>
            <a:r>
              <a:rPr lang="en-US" b="1" dirty="0"/>
              <a:t>User Mode:</a:t>
            </a:r>
            <a:r>
              <a:rPr lang="en-US" dirty="0"/>
              <a:t> The mode for application programs. If a user program tries to change the priority, the hardware triggers a </a:t>
            </a:r>
            <a:r>
              <a:rPr lang="en-US" b="1" dirty="0"/>
              <a:t>privilege exception</a:t>
            </a:r>
            <a:r>
              <a:rPr lang="en-US" dirty="0"/>
              <a:t> (a special error interrupt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Simultaneous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When multiple devices ask for attention at the exact same moment, the hardware must "break the tie."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three </a:t>
            </a:r>
            <a:r>
              <a:rPr lang="en-US" dirty="0"/>
              <a:t>ways to organize this</a:t>
            </a:r>
            <a:r>
              <a:rPr lang="en-US" dirty="0" smtClean="0"/>
              <a:t>:</a:t>
            </a:r>
            <a:endParaRPr lang="en-IN" dirty="0" smtClean="0"/>
          </a:p>
          <a:p>
            <a:pPr marL="0" indent="0" algn="just">
              <a:buNone/>
            </a:pPr>
            <a:r>
              <a:rPr lang="en-US" b="1" dirty="0"/>
              <a:t>A. Individual Lines (Figure 4.7)</a:t>
            </a:r>
          </a:p>
          <a:p>
            <a:pPr algn="just"/>
            <a:r>
              <a:rPr lang="en-US" dirty="0"/>
              <a:t>The processor has a separate pair of lines (</a:t>
            </a:r>
            <a:r>
              <a:rPr lang="en-US" b="1" dirty="0"/>
              <a:t>INTR</a:t>
            </a:r>
            <a:r>
              <a:rPr lang="en-US" dirty="0"/>
              <a:t> and </a:t>
            </a:r>
            <a:r>
              <a:rPr lang="en-US" b="1" dirty="0"/>
              <a:t>INTA</a:t>
            </a:r>
            <a:r>
              <a:rPr lang="en-US" dirty="0"/>
              <a:t>) for every device. A </a:t>
            </a:r>
            <a:r>
              <a:rPr lang="en-US" b="1" dirty="0"/>
              <a:t>Priority Arbitration Circuit</a:t>
            </a:r>
            <a:r>
              <a:rPr lang="en-US" dirty="0"/>
              <a:t> inside the processor instantly picks the line with the highest hardwired priority.</a:t>
            </a:r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9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6793"/>
            <a:ext cx="12192000" cy="59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B. The Daisy Chain (Figure 4.8a</a:t>
            </a:r>
            <a:r>
              <a:rPr lang="en-US" b="1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is a clever way to save on wiring. All devices share one </a:t>
            </a:r>
            <a:r>
              <a:rPr lang="en-US" b="1" dirty="0"/>
              <a:t>INTR</a:t>
            </a:r>
            <a:r>
              <a:rPr lang="en-US" dirty="0"/>
              <a:t> line, but the </a:t>
            </a:r>
            <a:r>
              <a:rPr lang="en-US" b="1" dirty="0"/>
              <a:t>INTA</a:t>
            </a:r>
            <a:r>
              <a:rPr lang="en-US" dirty="0"/>
              <a:t> (Acknowledge) signal is wired in a "serial" chain.</a:t>
            </a:r>
          </a:p>
          <a:p>
            <a:pPr algn="just"/>
            <a:r>
              <a:rPr lang="en-US" dirty="0"/>
              <a:t>The signal goes to Device 1 first.</a:t>
            </a:r>
          </a:p>
          <a:p>
            <a:pPr algn="just"/>
            <a:r>
              <a:rPr lang="en-US" dirty="0"/>
              <a:t>If Device 1 requested the interrupt, it "grabs" the signal and doesn't pass it on.</a:t>
            </a:r>
          </a:p>
          <a:p>
            <a:pPr algn="just"/>
            <a:r>
              <a:rPr lang="en-US" dirty="0"/>
              <a:t>If Device 1 is idle, it passes the signal to Device 2.</a:t>
            </a:r>
          </a:p>
          <a:p>
            <a:pPr algn="just"/>
            <a:r>
              <a:rPr lang="en-US" b="1" dirty="0"/>
              <a:t>Result:</a:t>
            </a:r>
            <a:r>
              <a:rPr lang="en-US" dirty="0"/>
              <a:t> Priority is determined by physical distance from the processor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63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223"/>
            <a:ext cx="12192000" cy="37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C. Priority Groups (Figure 4.8b</a:t>
            </a:r>
            <a:r>
              <a:rPr lang="en-US" b="1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is a hybrid approach used in most modern computers.</a:t>
            </a:r>
          </a:p>
          <a:p>
            <a:pPr algn="just"/>
            <a:r>
              <a:rPr lang="en-US" dirty="0"/>
              <a:t>Devices are organized into </a:t>
            </a:r>
            <a:r>
              <a:rPr lang="en-US" b="1" dirty="0"/>
              <a:t>Groups</a:t>
            </a:r>
            <a:r>
              <a:rPr lang="en-US" dirty="0"/>
              <a:t> based on priority levels (e.g., Level 1, Level 2).</a:t>
            </a:r>
          </a:p>
          <a:p>
            <a:pPr algn="just"/>
            <a:r>
              <a:rPr lang="en-US" dirty="0"/>
              <a:t>Each group has its own line to the processor (like Method A).</a:t>
            </a:r>
          </a:p>
          <a:p>
            <a:pPr algn="just"/>
            <a:r>
              <a:rPr lang="en-US" dirty="0"/>
              <a:t>Within each group, several devices are connected via a </a:t>
            </a:r>
            <a:r>
              <a:rPr lang="en-US" b="1" dirty="0"/>
              <a:t>Daisy Chain</a:t>
            </a:r>
            <a:r>
              <a:rPr lang="en-US" dirty="0"/>
              <a:t> (like Method B)</a:t>
            </a:r>
          </a:p>
          <a:p>
            <a:pPr marL="0" indent="0" algn="just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3961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Memory-Mapped I/O vs. Separate I/O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58867"/>
              </p:ext>
            </p:extLst>
          </p:nvPr>
        </p:nvGraphicFramePr>
        <p:xfrm>
          <a:off x="0" y="1690689"/>
          <a:ext cx="12192000" cy="5057841"/>
        </p:xfrm>
        <a:graphic>
          <a:graphicData uri="http://schemas.openxmlformats.org/drawingml/2006/table">
            <a:tbl>
              <a:tblPr/>
              <a:tblGrid>
                <a:gridCol w="2492405"/>
                <a:gridCol w="4891482"/>
                <a:gridCol w="4808113"/>
              </a:tblGrid>
              <a:tr h="561983"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Memory-Mapped I/O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Separate I/O (Isolated)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1292"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Address Space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I/O devices and memory share the same address map.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I/O devices have their own dedicated 16-bit address space.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6637"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Instructions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Any instruction that accesses memory (e.g., Move) works for I/O.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Requires special instructions (e.g., In and Out).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1292"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Complexity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Simpler software; treats hardware registers like memory locations.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Requires a special "I/O signal" on the bus to distinguish from memory.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6637">
                <a:tc>
                  <a:txBody>
                    <a:bodyPr/>
                    <a:lstStyle/>
                    <a:p>
                      <a:pPr rtl="0"/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Commonality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Most common approach in modern systems.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Typically found in Intel-family processors.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1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5" y="0"/>
            <a:ext cx="11378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 MEMORY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Problem with Programmed </a:t>
            </a:r>
            <a:r>
              <a:rPr lang="en-US" dirty="0" smtClean="0"/>
              <a:t>I/O</a:t>
            </a:r>
          </a:p>
          <a:p>
            <a:pPr algn="just"/>
            <a:r>
              <a:rPr lang="en-US" dirty="0" smtClean="0"/>
              <a:t>In </a:t>
            </a:r>
            <a:r>
              <a:rPr lang="en-US" dirty="0"/>
              <a:t>the previous sections, we saw the processor moving data using instructions like Move DATAIN, R0. </a:t>
            </a:r>
            <a:r>
              <a:rPr lang="en-US" dirty="0" smtClean="0"/>
              <a:t>This </a:t>
            </a:r>
            <a:r>
              <a:rPr lang="en-US" dirty="0"/>
              <a:t>creates significant overhead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smtClean="0"/>
              <a:t>CPU </a:t>
            </a:r>
            <a:r>
              <a:rPr lang="en-US" dirty="0"/>
              <a:t>Waste: The processor must manually increment memory addresses and decrement word counts for every single byte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Context </a:t>
            </a:r>
            <a:r>
              <a:rPr lang="en-US" dirty="0"/>
              <a:t>Switching: If using interrupts, the CPU must constantly save and restore its state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Speed </a:t>
            </a:r>
            <a:r>
              <a:rPr lang="en-US" dirty="0"/>
              <a:t>Bottleneck: High-speed devices (like disks or network cards) would overwhelm the CPU if it had to handle every individual data 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3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DMA?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23242" cy="47812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DMA</a:t>
            </a:r>
            <a:r>
              <a:rPr lang="en-US" dirty="0"/>
              <a:t> allows an I/O device to transfer a block of data </a:t>
            </a:r>
            <a:r>
              <a:rPr lang="en-US" b="1" dirty="0"/>
              <a:t>directly</a:t>
            </a:r>
            <a:r>
              <a:rPr lang="en-US" dirty="0"/>
              <a:t> to or from the main memory without the processor’s constant intervention. This is managed by a specialized hardware circuit called a </a:t>
            </a:r>
            <a:r>
              <a:rPr lang="en-US" b="1" dirty="0"/>
              <a:t>DMA Controller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b="1" dirty="0"/>
              <a:t>The DMA Controller's Registers</a:t>
            </a:r>
          </a:p>
          <a:p>
            <a:pPr algn="just"/>
            <a:r>
              <a:rPr lang="en-US" dirty="0"/>
              <a:t>To perform a transfer, the processor "programs" the DMA controller by writing to these registers:</a:t>
            </a:r>
          </a:p>
          <a:p>
            <a:pPr algn="just"/>
            <a:r>
              <a:rPr lang="en-US" b="1" dirty="0"/>
              <a:t>Starting Address:</a:t>
            </a:r>
            <a:r>
              <a:rPr lang="en-US" dirty="0"/>
              <a:t> Where in the memory the data should go (or come from).</a:t>
            </a:r>
          </a:p>
          <a:p>
            <a:pPr algn="just"/>
            <a:r>
              <a:rPr lang="en-US" b="1" dirty="0"/>
              <a:t>Word Count:</a:t>
            </a:r>
            <a:r>
              <a:rPr lang="en-US" dirty="0"/>
              <a:t> How much data needs to be moved.</a:t>
            </a:r>
          </a:p>
          <a:p>
            <a:pPr algn="just"/>
            <a:r>
              <a:rPr lang="en-US" b="1" dirty="0"/>
              <a:t>Control/Status Register:</a:t>
            </a:r>
            <a:r>
              <a:rPr lang="en-US" dirty="0"/>
              <a:t> Contains bits for Direction (Read/Write), Interrupt Enable (IE), and a "Done" flag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0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60" y="184821"/>
            <a:ext cx="9233079" cy="6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3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DMA Transfer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224"/>
            <a:ext cx="11255062" cy="515154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Initiation: The processor (via the Operating System) writes the starting address and word count into the DMA controller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Suspension</a:t>
            </a:r>
            <a:r>
              <a:rPr lang="en-US" dirty="0"/>
              <a:t>: The OS puts the requesting program into a Blocked state and starts executing a different program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Execution</a:t>
            </a:r>
            <a:r>
              <a:rPr lang="en-US" dirty="0"/>
              <a:t>: The DMA controller takes control of the bus. It provides the memory addresses and bus signals itself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Completion: Once the word count reaches zero, the DMA controller sets the Done bit and sends an Interrupt to the processor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Resumption</a:t>
            </a:r>
            <a:r>
              <a:rPr lang="en-US" dirty="0"/>
              <a:t>: The OS handles the interrupt, moves the original program back to the Runnable state, and the program continues, now with its data ready in 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5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11" y="133305"/>
            <a:ext cx="7533068" cy="65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Arbitration &amp; Cycle Stealing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61879" cy="503237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Since both the Processor and the DMA controller need the System Bus to access memory, they must share it. There are two main modes of sharing:</a:t>
            </a:r>
          </a:p>
          <a:p>
            <a:pPr algn="just"/>
            <a:r>
              <a:rPr lang="en-US" b="1" dirty="0"/>
              <a:t>Cycle Stealing:</a:t>
            </a:r>
            <a:r>
              <a:rPr lang="en-US" dirty="0"/>
              <a:t> The DMA controller "steals" occasional bus cycles from the processor. This interweaves memory accesses, slowing the processor slightly but keeping it active.</a:t>
            </a:r>
          </a:p>
          <a:p>
            <a:pPr algn="just"/>
            <a:r>
              <a:rPr lang="en-US" b="1" dirty="0"/>
              <a:t>Burst Mode (Block Mode):</a:t>
            </a:r>
            <a:r>
              <a:rPr lang="en-US" dirty="0"/>
              <a:t> The DMA controller takes exclusive control of the bus to transfer a full block of data at maximum speed. The processor is completely blocked from the bus during this time.</a:t>
            </a:r>
          </a:p>
          <a:p>
            <a:pPr marL="0" indent="0" algn="just">
              <a:buNone/>
            </a:pPr>
            <a:r>
              <a:rPr lang="en-US" b="1" dirty="0"/>
              <a:t>Note:</a:t>
            </a:r>
            <a:r>
              <a:rPr lang="en-US" dirty="0"/>
              <a:t> DMA controllers are always given </a:t>
            </a:r>
            <a:r>
              <a:rPr lang="en-US" b="1" dirty="0"/>
              <a:t>higher priority</a:t>
            </a:r>
            <a:r>
              <a:rPr lang="en-US" dirty="0"/>
              <a:t> than the processor because high-speed devices like disks cannot wait; if they don't move their data immediately, it might be lost as the disk continues to spin.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17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Modern Implementation: DMA Channels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shown in Figure 4.19, modern controllers (like a Disk Controller) often provide multiple </a:t>
            </a:r>
            <a:r>
              <a:rPr lang="en-US" b="1" dirty="0"/>
              <a:t>DMA Channels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allows one controller to manage multiple independent hardware devices (like two separate hard drives) simultaneously by duplicating the address and word count registers for each channel.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245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 Arbitration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process of deciding which hardware device gets to control the system bus at any given time. The device currently in control is called the </a:t>
            </a:r>
            <a:r>
              <a:rPr lang="en-US" b="1" dirty="0"/>
              <a:t>Bus Master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202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Centralized Arbitration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this approach, a single </a:t>
            </a:r>
            <a:r>
              <a:rPr lang="en-US" b="1" dirty="0"/>
              <a:t>Bus Arbiter</a:t>
            </a:r>
            <a:r>
              <a:rPr lang="en-US" dirty="0"/>
              <a:t> (often part of the CPU) decides who gets control. It uses three main signals to coordinate:</a:t>
            </a:r>
          </a:p>
          <a:p>
            <a:pPr algn="just"/>
            <a:r>
              <a:rPr lang="en-US" b="1" dirty="0"/>
              <a:t>Bus-Request (BR):</a:t>
            </a:r>
            <a:r>
              <a:rPr lang="en-US" dirty="0"/>
              <a:t> An open-drain line that any device can pull low to ask for the bus.</a:t>
            </a:r>
          </a:p>
          <a:p>
            <a:pPr algn="just"/>
            <a:r>
              <a:rPr lang="en-US" b="1" dirty="0"/>
              <a:t>Bus-Grant (BG):</a:t>
            </a:r>
            <a:r>
              <a:rPr lang="en-US" dirty="0"/>
              <a:t> A signal sent by the arbiter that travels through devices in a </a:t>
            </a:r>
            <a:r>
              <a:rPr lang="en-US" b="1" dirty="0"/>
              <a:t>Daisy Chain</a:t>
            </a:r>
            <a:r>
              <a:rPr lang="en-US" dirty="0"/>
              <a:t>.</a:t>
            </a:r>
          </a:p>
          <a:p>
            <a:pPr algn="just"/>
            <a:r>
              <a:rPr lang="en-US" b="1" dirty="0"/>
              <a:t>Bus-Busy (BBSY):</a:t>
            </a:r>
            <a:r>
              <a:rPr lang="en-US" dirty="0"/>
              <a:t> A signal that indicates someone is currently using the bus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2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59" y="171942"/>
            <a:ext cx="9658082" cy="64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7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</a:t>
            </a:r>
            <a:r>
              <a:rPr lang="en-IN" dirty="0" smtClean="0"/>
              <a:t>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DMA controller pulls the BR line</a:t>
            </a:r>
            <a:r>
              <a:rPr lang="en-US" dirty="0" smtClean="0"/>
              <a:t>.\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Processor finishes its current task and activates BG1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signal hits DMA Controller 1. If Controller 1 doesn't need the bus, it passes the signal to BG2 (Controller 2</a:t>
            </a:r>
            <a:r>
              <a:rPr lang="en-US" dirty="0" smtClean="0"/>
              <a:t>).</a:t>
            </a:r>
          </a:p>
          <a:p>
            <a:pPr algn="just"/>
            <a:r>
              <a:rPr lang="en-US" dirty="0" smtClean="0"/>
              <a:t>If </a:t>
            </a:r>
            <a:r>
              <a:rPr lang="en-US" dirty="0"/>
              <a:t>Controller 2 was the one asking, it "blocks" the signal from going further, waits for BBSY to be released, and then pulls BBSY itself to start its transfer.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37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Distributed Arbitration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distributed arbitration, there is no "boss." Instead, all devices work together to decide who wins using a </a:t>
            </a:r>
            <a:r>
              <a:rPr lang="en-US" b="1" dirty="0"/>
              <a:t>Priority ID</a:t>
            </a:r>
            <a:r>
              <a:rPr lang="en-US" dirty="0"/>
              <a:t>.</a:t>
            </a:r>
          </a:p>
          <a:p>
            <a:r>
              <a:rPr lang="en-US" b="1" dirty="0"/>
              <a:t>The Hardware:</a:t>
            </a:r>
            <a:r>
              <a:rPr lang="en-US" dirty="0"/>
              <a:t> Each device has a 4-bit ID and is connected to 4 shared arbitration lines (ARB0–ARB3).</a:t>
            </a:r>
          </a:p>
          <a:p>
            <a:r>
              <a:rPr lang="en-US" b="1" dirty="0"/>
              <a:t>The Logic:</a:t>
            </a:r>
            <a:r>
              <a:rPr lang="en-US" dirty="0"/>
              <a:t> These lines use </a:t>
            </a:r>
            <a:r>
              <a:rPr lang="en-US" b="1" dirty="0"/>
              <a:t>open-collector</a:t>
            </a:r>
            <a:r>
              <a:rPr lang="en-US" dirty="0"/>
              <a:t> logic, meaning if any device puts a "1" on the line, the line becomes a "1."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262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Battle: Devices put their IDs on the lines simultaneously. Each device compares what it sent to what is actually on the bus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smtClean="0"/>
              <a:t>If </a:t>
            </a:r>
            <a:r>
              <a:rPr lang="en-US" dirty="0"/>
              <a:t>a device sent a 0 but sees a 1 on the bus, it realizes a higher-priority device is competing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immediately shuts off its own drivers for that bit and all lower bits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Eventually</a:t>
            </a:r>
            <a:r>
              <a:rPr lang="en-US" dirty="0"/>
              <a:t>, only the highest ID remains on the bus, and that device becomes the Master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4544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Arbitration Styles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329814"/>
              </p:ext>
            </p:extLst>
          </p:nvPr>
        </p:nvGraphicFramePr>
        <p:xfrm>
          <a:off x="838200" y="1690690"/>
          <a:ext cx="10727028" cy="4963824"/>
        </p:xfrm>
        <a:graphic>
          <a:graphicData uri="http://schemas.openxmlformats.org/drawingml/2006/table">
            <a:tbl>
              <a:tblPr/>
              <a:tblGrid>
                <a:gridCol w="1789090"/>
                <a:gridCol w="4288665"/>
                <a:gridCol w="4649273"/>
              </a:tblGrid>
              <a:tr h="771874">
                <a:tc>
                  <a:txBody>
                    <a:bodyPr/>
                    <a:lstStyle/>
                    <a:p>
                      <a:pPr rtl="0"/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Centralized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Distributed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874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Control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Single Arbiter (usually CPU)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All devices participate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874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Wiring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24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Uses Daisy Chain (BG1, BG2...)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Uses shared ID lines (ARB0-3)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8078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Reliability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If the Arbiter fails, the whole bus fails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Higher reliability (no single point of failure)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8078">
                <a:tc>
                  <a:txBody>
                    <a:bodyPr/>
                    <a:lstStyle/>
                    <a:p>
                      <a:pPr rtl="0"/>
                      <a:r>
                        <a:rPr lang="en-IN" sz="2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Priority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2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Determined by physical proximity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Determined by software-assigned ID numbers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SPEED, SIZE, AND COST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Memory is either fast, large, or cheap, but never all three at once. </a:t>
            </a:r>
            <a:endParaRPr lang="en-US" dirty="0" smtClean="0"/>
          </a:p>
          <a:p>
            <a:pPr algn="just"/>
            <a:r>
              <a:rPr lang="en-US" dirty="0" smtClean="0"/>
              <a:t>To </a:t>
            </a:r>
            <a:r>
              <a:rPr lang="en-US" dirty="0"/>
              <a:t>solve this, designers use a Memory Hierarchy, placing a small amount of expensive, lightning-fast memory near the processor and a massive amount of inexpensive, slower memory further away.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9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Tiers of Technology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84606" cy="48713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three distinct technologies used to balance performance and price:</a:t>
            </a:r>
          </a:p>
          <a:p>
            <a:r>
              <a:rPr lang="en-US" b="1" dirty="0"/>
              <a:t>SRAM (Static RAM):</a:t>
            </a:r>
            <a:r>
              <a:rPr lang="en-US" dirty="0"/>
              <a:t> </a:t>
            </a:r>
          </a:p>
          <a:p>
            <a:pPr lvl="1"/>
            <a:r>
              <a:rPr lang="en-US" b="1" dirty="0" smtClean="0"/>
              <a:t>Pros</a:t>
            </a:r>
            <a:r>
              <a:rPr lang="en-US" b="1" dirty="0"/>
              <a:t>:</a:t>
            </a:r>
            <a:r>
              <a:rPr lang="en-US" dirty="0"/>
              <a:t> Extremely fast.</a:t>
            </a:r>
          </a:p>
          <a:p>
            <a:pPr lvl="1"/>
            <a:r>
              <a:rPr lang="en-US" b="1" dirty="0"/>
              <a:t>Cons:</a:t>
            </a:r>
            <a:r>
              <a:rPr lang="en-US" dirty="0"/>
              <a:t> Expensive and bulky (uses 6 transistors per cell).</a:t>
            </a:r>
          </a:p>
          <a:p>
            <a:pPr lvl="1"/>
            <a:r>
              <a:rPr lang="en-US" b="1" dirty="0"/>
              <a:t>Use Case:</a:t>
            </a:r>
            <a:r>
              <a:rPr lang="en-US" dirty="0"/>
              <a:t> Small, high-speed caches (L1 and L2).</a:t>
            </a:r>
          </a:p>
          <a:p>
            <a:r>
              <a:rPr lang="en-US" b="1" dirty="0"/>
              <a:t>DRAM (Dynamic RAM):</a:t>
            </a:r>
            <a:r>
              <a:rPr lang="en-US" dirty="0"/>
              <a:t> </a:t>
            </a:r>
          </a:p>
          <a:p>
            <a:pPr lvl="1"/>
            <a:r>
              <a:rPr lang="en-US" b="1" dirty="0" smtClean="0"/>
              <a:t>Pros</a:t>
            </a:r>
            <a:r>
              <a:rPr lang="en-US" b="1" dirty="0"/>
              <a:t>:</a:t>
            </a:r>
            <a:r>
              <a:rPr lang="en-US" dirty="0"/>
              <a:t> Simple, dense, and affordable.</a:t>
            </a:r>
          </a:p>
          <a:p>
            <a:pPr lvl="1"/>
            <a:r>
              <a:rPr lang="en-US" b="1" dirty="0"/>
              <a:t>Cons:</a:t>
            </a:r>
            <a:r>
              <a:rPr lang="en-US" dirty="0"/>
              <a:t> Slower than SRAM.</a:t>
            </a:r>
          </a:p>
          <a:p>
            <a:pPr lvl="1"/>
            <a:r>
              <a:rPr lang="en-US" b="1" dirty="0"/>
              <a:t>Use Case:</a:t>
            </a:r>
            <a:r>
              <a:rPr lang="en-US" dirty="0"/>
              <a:t> The computer's Main Memory.</a:t>
            </a:r>
          </a:p>
          <a:p>
            <a:r>
              <a:rPr lang="en-US" b="1" dirty="0"/>
              <a:t>Magnetic Disks: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/>
              <a:t>Pros</a:t>
            </a:r>
            <a:r>
              <a:rPr lang="en-US" b="1" dirty="0"/>
              <a:t>:</a:t>
            </a:r>
            <a:r>
              <a:rPr lang="en-US" dirty="0"/>
              <a:t> Massive capacity at a very low cost.</a:t>
            </a:r>
          </a:p>
          <a:p>
            <a:pPr lvl="1"/>
            <a:r>
              <a:rPr lang="en-US" b="1" dirty="0"/>
              <a:t>Cons:</a:t>
            </a:r>
            <a:r>
              <a:rPr lang="en-US" dirty="0"/>
              <a:t> Mechanically slow compared to semiconductor chips.</a:t>
            </a:r>
          </a:p>
          <a:p>
            <a:pPr lvl="1"/>
            <a:r>
              <a:rPr lang="en-US" b="1" dirty="0"/>
              <a:t>Use Case:</a:t>
            </a:r>
            <a:r>
              <a:rPr lang="en-US" dirty="0"/>
              <a:t> Secondary storage for files and large datasets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0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The Memory Hierarchy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984606" cy="53972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/>
              <a:t>Levels </a:t>
            </a:r>
            <a:r>
              <a:rPr lang="en-US" b="1" dirty="0"/>
              <a:t>of the Hierarchy:</a:t>
            </a:r>
          </a:p>
          <a:p>
            <a:pPr algn="just"/>
            <a:r>
              <a:rPr lang="en-US" b="1" dirty="0"/>
              <a:t>Processor Registers:</a:t>
            </a:r>
            <a:r>
              <a:rPr lang="en-US" dirty="0"/>
              <a:t> The fastest access possible, located directly inside the CPU. Only holds a tiny amount of data (words).</a:t>
            </a:r>
          </a:p>
          <a:p>
            <a:pPr algn="just"/>
            <a:r>
              <a:rPr lang="en-US" b="1" dirty="0"/>
              <a:t>L1 Cache (Primary):</a:t>
            </a:r>
            <a:r>
              <a:rPr lang="en-US" dirty="0"/>
              <a:t> Located on the processor chip. It is tiny because it shares physical space with CPU logic.</a:t>
            </a:r>
          </a:p>
          <a:p>
            <a:pPr algn="just"/>
            <a:r>
              <a:rPr lang="en-US" b="1" dirty="0"/>
              <a:t>L2 Cache (Secondary):</a:t>
            </a:r>
            <a:r>
              <a:rPr lang="en-US" dirty="0"/>
              <a:t> Larger than L1. It acts as a buffer between the fast L1 and the slower Main Memory.</a:t>
            </a:r>
          </a:p>
          <a:p>
            <a:pPr algn="just"/>
            <a:r>
              <a:rPr lang="en-US" b="1" dirty="0"/>
              <a:t>Main Memory:</a:t>
            </a:r>
            <a:r>
              <a:rPr lang="en-US" dirty="0"/>
              <a:t> Implemented with DRAM (via SIMMs/DIMMs). This is where your active programs live. Access is roughly 10x slower than L1 cache.</a:t>
            </a:r>
          </a:p>
          <a:p>
            <a:pPr algn="just"/>
            <a:r>
              <a:rPr lang="en-US" b="1" dirty="0"/>
              <a:t>Secondary Memory (Disk):</a:t>
            </a:r>
            <a:r>
              <a:rPr lang="en-US" dirty="0"/>
              <a:t> The bottom tier. It provides massive storage but is the slowest to access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22104"/>
          </a:xfrm>
        </p:spPr>
      </p:pic>
    </p:spTree>
    <p:extLst>
      <p:ext uri="{BB962C8B-B14F-4D97-AF65-F5344CB8AC3E}">
        <p14:creationId xmlns:p14="http://schemas.microsoft.com/office/powerpoint/2010/main" val="38339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Goal: Data Proximity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primary goal of this system is to ensure that instructions and data needed in the "near future" are moved as high up the hierarchy as possible. </a:t>
            </a:r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management is largely handled by the hardware (for caches) and the Operating System (for moving data from disk to main memory).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4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 MAPPING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used to determine exactly where a block of data from the large Main Memory is stored within the much smaller Cache Memory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example from the text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Memory: 64K words ($2^{16}$ addresses), viewed as 4096 blocks of 16 words each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Cache</a:t>
            </a:r>
            <a:r>
              <a:rPr lang="en-US" dirty="0"/>
              <a:t>: 2048 words, viewed as 128 blocks of 16 words each.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4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The </a:t>
            </a:r>
            <a:r>
              <a:rPr lang="en-IN" dirty="0"/>
              <a:t>I/O Interface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I/O device requires an </a:t>
            </a:r>
            <a:r>
              <a:rPr lang="en-US" b="1" dirty="0"/>
              <a:t>interface circuit</a:t>
            </a:r>
            <a:r>
              <a:rPr lang="en-US" dirty="0"/>
              <a:t> to bridge the gap between the high-speed bus and the (usually) slower device.</a:t>
            </a:r>
          </a:p>
          <a:p>
            <a:pPr marL="0" indent="0">
              <a:buNone/>
            </a:pPr>
            <a:r>
              <a:rPr lang="en-US" b="1" dirty="0"/>
              <a:t>Components of the Interface:</a:t>
            </a:r>
          </a:p>
          <a:p>
            <a:r>
              <a:rPr lang="en-US" b="1" dirty="0"/>
              <a:t>Address Decoder:</a:t>
            </a:r>
            <a:r>
              <a:rPr lang="en-US" dirty="0"/>
              <a:t> Monitors the address lines. When it sees the unique address assigned to that device, it "wakes up" the device to respond.</a:t>
            </a:r>
          </a:p>
          <a:p>
            <a:r>
              <a:rPr lang="en-US" b="1" dirty="0"/>
              <a:t>Data Register:</a:t>
            </a:r>
            <a:r>
              <a:rPr lang="en-US" dirty="0"/>
              <a:t> A temporary buffer that holds the data being moved in or out.</a:t>
            </a:r>
          </a:p>
          <a:p>
            <a:r>
              <a:rPr lang="en-US" b="1" dirty="0"/>
              <a:t>Status Register:</a:t>
            </a:r>
            <a:r>
              <a:rPr lang="en-US" dirty="0"/>
              <a:t> Contains "flags" (bits) that tell the processor the state of the device (e.g., "I have a new character ready" or "I am busy printing</a:t>
            </a:r>
            <a:r>
              <a:rPr lang="en-US" dirty="0" smtClean="0"/>
              <a:t>").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3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3091"/>
            <a:ext cx="10515600" cy="1325563"/>
          </a:xfrm>
        </p:spPr>
        <p:txBody>
          <a:bodyPr/>
          <a:lstStyle/>
          <a:p>
            <a:r>
              <a:rPr lang="en-IN" dirty="0"/>
              <a:t>Direct Mapping</a:t>
            </a:r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3839711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3188"/>
            <a:ext cx="10730948" cy="394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27293"/>
            <a:ext cx="10624930" cy="15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99" y="365125"/>
            <a:ext cx="11109101" cy="1325563"/>
          </a:xfrm>
        </p:spPr>
        <p:txBody>
          <a:bodyPr/>
          <a:lstStyle/>
          <a:p>
            <a:r>
              <a:rPr lang="en-IN" dirty="0"/>
              <a:t>Associative Mapping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" y="1690688"/>
            <a:ext cx="11866576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Set-Associative Mapping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84606" cy="484563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is a hybrid approach that balances cost and performance. The cache is divided into </a:t>
            </a:r>
            <a:r>
              <a:rPr lang="en-US" b="1" dirty="0"/>
              <a:t>sets</a:t>
            </a:r>
            <a:r>
              <a:rPr lang="en-US" dirty="0"/>
              <a:t>, and a block can reside in any position within its assigned set.</a:t>
            </a:r>
          </a:p>
          <a:p>
            <a:pPr algn="just"/>
            <a:r>
              <a:rPr lang="en-US" b="1" dirty="0"/>
              <a:t>Example (2-way):</a:t>
            </a:r>
            <a:r>
              <a:rPr lang="en-US" dirty="0"/>
              <a:t> 128 blocks are grouped into 64 sets (2 blocks per set).</a:t>
            </a:r>
          </a:p>
          <a:p>
            <a:pPr algn="just"/>
            <a:r>
              <a:rPr lang="en-US" b="1" dirty="0"/>
              <a:t>Logic:</a:t>
            </a:r>
            <a:r>
              <a:rPr lang="en-US" dirty="0"/>
              <a:t> Memory block 0, 64, 128... all map to </a:t>
            </a:r>
            <a:r>
              <a:rPr lang="en-US" b="1" dirty="0"/>
              <a:t>Set 0</a:t>
            </a:r>
            <a:r>
              <a:rPr lang="en-US" dirty="0"/>
              <a:t>. The block can be placed in either of the two slots in Set 0.</a:t>
            </a:r>
          </a:p>
          <a:p>
            <a:pPr algn="just"/>
            <a:r>
              <a:rPr lang="en-US" b="1" dirty="0"/>
              <a:t>Address </a:t>
            </a:r>
            <a:r>
              <a:rPr lang="en-US" b="1" dirty="0" smtClean="0"/>
              <a:t>Structure</a:t>
            </a:r>
            <a:endParaRPr lang="en-US" dirty="0"/>
          </a:p>
          <a:p>
            <a:pPr lvl="1" algn="just"/>
            <a:r>
              <a:rPr lang="en-US" b="1" dirty="0"/>
              <a:t>Word (4 bits):</a:t>
            </a:r>
            <a:r>
              <a:rPr lang="en-US" dirty="0"/>
              <a:t> Selects the word.</a:t>
            </a:r>
          </a:p>
          <a:p>
            <a:pPr lvl="1" algn="just"/>
            <a:r>
              <a:rPr lang="en-US" b="1" dirty="0"/>
              <a:t>Set (6 bits):</a:t>
            </a:r>
            <a:r>
              <a:rPr lang="en-US" dirty="0"/>
              <a:t> Identifies the set.</a:t>
            </a:r>
          </a:p>
          <a:p>
            <a:pPr lvl="1" algn="just"/>
            <a:r>
              <a:rPr lang="en-US" b="1" dirty="0"/>
              <a:t>Tag (6 bits):</a:t>
            </a:r>
            <a:r>
              <a:rPr lang="en-US" dirty="0"/>
              <a:t> Identifies the block within that set.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0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Control </a:t>
            </a:r>
            <a:r>
              <a:rPr lang="en-IN" dirty="0"/>
              <a:t>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cache to function correctly, two additional bits are often associated with each block:</a:t>
            </a:r>
          </a:p>
          <a:p>
            <a:r>
              <a:rPr lang="en-US" b="1" dirty="0"/>
              <a:t>Valid Bit:</a:t>
            </a:r>
            <a:r>
              <a:rPr lang="en-US" dirty="0"/>
              <a:t> Indicates if the data in the block is meaningful (1) or "garbage" from power-on (0).</a:t>
            </a:r>
          </a:p>
          <a:p>
            <a:r>
              <a:rPr lang="en-US" b="1" dirty="0"/>
              <a:t>Dirty (Modified) Bit:</a:t>
            </a:r>
            <a:r>
              <a:rPr lang="en-US" dirty="0"/>
              <a:t> Used in "Write-Back" systems to show if the CPU has changed the data in the cache, meaning it must be updated in the main memory before being replaced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0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Cache-Coherence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challenge arises when multiple entities (like the CPU and a DMA controller) access the same memory.</a:t>
            </a:r>
          </a:p>
          <a:p>
            <a:r>
              <a:rPr lang="en-US" dirty="0"/>
              <a:t>If a </a:t>
            </a:r>
            <a:r>
              <a:rPr lang="en-US" b="1" dirty="0"/>
              <a:t>DMA</a:t>
            </a:r>
            <a:r>
              <a:rPr lang="en-US" dirty="0"/>
              <a:t> updates the Main Memory while the CPU has an old copy in its </a:t>
            </a:r>
            <a:r>
              <a:rPr lang="en-US" b="1" dirty="0"/>
              <a:t>Cache</a:t>
            </a:r>
            <a:r>
              <a:rPr lang="en-US" dirty="0"/>
              <a:t>, the CPU's data becomes "stale."</a:t>
            </a:r>
          </a:p>
          <a:p>
            <a:r>
              <a:rPr lang="en-US" b="1" dirty="0"/>
              <a:t>Solution:</a:t>
            </a:r>
            <a:r>
              <a:rPr lang="en-US" dirty="0"/>
              <a:t> The system must clear the "Valid Bit" (invalidate) or "Flush" the cache to ensure both the CPU and I/O devices see the most recent version of the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9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Program-Controlled I/O (Polling)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825624"/>
            <a:ext cx="10984606" cy="46653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Because processors are millions of times faster than human input (like typing), the software must synchronize with the hardware. The example provided uses Polling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SIN Flag: For a keyboard, the Status Input (SIN) flag is set to 1 when a key is pressed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Wait Loop: The processor repeatedly "polls" (checks) the status register in a loop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Transfer: Only when SIN = 1 does the processor execute the Move instruction to read the data. Once read, SIN is automatically cleared to 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23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Looking Ahead: Other I/O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polling is simple, it wastes processor time because the CPU sits in a "wait loop." The text mentions two more efficient alternatives:</a:t>
            </a:r>
          </a:p>
          <a:p>
            <a:r>
              <a:rPr lang="en-US" b="1" dirty="0"/>
              <a:t>Interrupts:</a:t>
            </a:r>
            <a:r>
              <a:rPr lang="en-US" dirty="0"/>
              <a:t> The device "pings" the processor only when it is ready, allowing the CPU to do other work in the meantime.</a:t>
            </a:r>
          </a:p>
          <a:p>
            <a:r>
              <a:rPr lang="en-US" b="1" dirty="0"/>
              <a:t>Direct Memory Access (DMA):</a:t>
            </a:r>
            <a:r>
              <a:rPr lang="en-US" dirty="0"/>
              <a:t> Used for high-speed devices (like hard drives) to send data directly to memory without the CPU acting as a middleman for every byte.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10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Hardware concepts: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Shared Interrupt </a:t>
            </a:r>
            <a:r>
              <a:rPr lang="en-US" dirty="0" smtClean="0"/>
              <a:t>Line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a system with multiple I/O devices, it is inefficient to have a separate physical wire for every single device to request an interrupt. Instead, computers use a common interrupt-request line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Problem: If multiple devices are connected to one wire, we need a way to ensure they don't "fight" each other (short circuit) when one tries to send a high voltage while another sends a low voltage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Solution: An Open-Drain (or Open-Collector) circuit.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5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How the Open-Drain Circuit Works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11" y="1690688"/>
            <a:ext cx="11065128" cy="39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3704</TotalTime>
  <Words>3416</Words>
  <Application>Microsoft Office PowerPoint</Application>
  <PresentationFormat>Widescreen</PresentationFormat>
  <Paragraphs>261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Google Sans Text</vt:lpstr>
      <vt:lpstr>Office Theme</vt:lpstr>
      <vt:lpstr>PowerPoint Presentation</vt:lpstr>
      <vt:lpstr>ACCESSING I/O DEVICES</vt:lpstr>
      <vt:lpstr>2. Memory-Mapped I/O vs. Separate I/O</vt:lpstr>
      <vt:lpstr>PowerPoint Presentation</vt:lpstr>
      <vt:lpstr>3. The I/O Interface Circuit</vt:lpstr>
      <vt:lpstr>4. Program-Controlled I/O (Polling)</vt:lpstr>
      <vt:lpstr>5. Looking Ahead: Other I/O Methods</vt:lpstr>
      <vt:lpstr>Interrupt Hardware concepts:</vt:lpstr>
      <vt:lpstr>2. How the Open-Drain Circuit Works</vt:lpstr>
      <vt:lpstr>PowerPoint Presentation</vt:lpstr>
      <vt:lpstr>PowerPoint Presentation</vt:lpstr>
      <vt:lpstr>PowerPoint Presentation</vt:lpstr>
      <vt:lpstr>ENABLING AND DISABLING INTERRUPTS</vt:lpstr>
      <vt:lpstr>Preventing Infinite Interrupt Loops</vt:lpstr>
      <vt:lpstr>Option A: Software Disabling</vt:lpstr>
      <vt:lpstr>Option B: Automatic Hardware Disabling (Most Common)</vt:lpstr>
      <vt:lpstr>Option C: Edge-Triggered Interrupts</vt:lpstr>
      <vt:lpstr>The Standard Interrupt Sequence</vt:lpstr>
      <vt:lpstr>HANDLING MULTIPLE DEVICES</vt:lpstr>
      <vt:lpstr>Polling (The Software Solution)</vt:lpstr>
      <vt:lpstr>Vectored Interrupts (The Hardware Solution)</vt:lpstr>
      <vt:lpstr>PowerPoint Presentation</vt:lpstr>
      <vt:lpstr>Interrupt Nesting</vt:lpstr>
      <vt:lpstr>Supervisor vs. User Mode</vt:lpstr>
      <vt:lpstr>Handling Simultaneous Requests</vt:lpstr>
      <vt:lpstr>PowerPoint Presentation</vt:lpstr>
      <vt:lpstr>B. The Daisy Chain (Figure 4.8a)</vt:lpstr>
      <vt:lpstr>PowerPoint Presentation</vt:lpstr>
      <vt:lpstr>C. Priority Groups (Figure 4.8b)</vt:lpstr>
      <vt:lpstr>PowerPoint Presentation</vt:lpstr>
      <vt:lpstr>DIRECT MEMORY ACCESS</vt:lpstr>
      <vt:lpstr>What is DMA?</vt:lpstr>
      <vt:lpstr>PowerPoint Presentation</vt:lpstr>
      <vt:lpstr>The DMA Transfer Process</vt:lpstr>
      <vt:lpstr>PowerPoint Presentation</vt:lpstr>
      <vt:lpstr>Bus Arbitration &amp; Cycle Stealing</vt:lpstr>
      <vt:lpstr>Modern Implementation: DMA Channels</vt:lpstr>
      <vt:lpstr>Bus Arbitration</vt:lpstr>
      <vt:lpstr>Centralized Arbitration</vt:lpstr>
      <vt:lpstr>How it works</vt:lpstr>
      <vt:lpstr>Distributed Arbitration</vt:lpstr>
      <vt:lpstr>PowerPoint Presentation</vt:lpstr>
      <vt:lpstr>Comparison of Arbitration Styles</vt:lpstr>
      <vt:lpstr>SPEED, SIZE, AND COST</vt:lpstr>
      <vt:lpstr>The Three Tiers of Technology</vt:lpstr>
      <vt:lpstr>The Memory Hierarchy</vt:lpstr>
      <vt:lpstr>PowerPoint Presentation</vt:lpstr>
      <vt:lpstr>The Goal: Data Proximity</vt:lpstr>
      <vt:lpstr> MAPPING FUNCTIONS</vt:lpstr>
      <vt:lpstr>Direct Mapping</vt:lpstr>
      <vt:lpstr>Associative Mapping</vt:lpstr>
      <vt:lpstr>Set-Associative Mapping</vt:lpstr>
      <vt:lpstr>Control Bits</vt:lpstr>
      <vt:lpstr>The Cache-Coherence 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28</cp:revision>
  <dcterms:created xsi:type="dcterms:W3CDTF">2025-12-28T15:03:29Z</dcterms:created>
  <dcterms:modified xsi:type="dcterms:W3CDTF">2026-01-03T09:25:43Z</dcterms:modified>
</cp:coreProperties>
</file>